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Spectral"/>
      <p:regular r:id="rId26"/>
      <p:bold r:id="rId27"/>
      <p:italic r:id="rId28"/>
      <p:boldItalic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Spectral-italic.fntdata"/><Relationship Id="rId27" Type="http://schemas.openxmlformats.org/officeDocument/2006/relationships/font" Target="fonts/Spectral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ectral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251de551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251de551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251de55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251de55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kinds of rewards to represent our broad spectrum of customers. Personalised rewards based on customer behaviour, account types, other products that they use?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251de55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251de55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25bfcc1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25bfcc1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92449dfd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92449dfd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for this hack</a:t>
            </a:r>
            <a:br>
              <a:rPr lang="en"/>
            </a:br>
            <a:r>
              <a:rPr lang="en"/>
              <a:t>- react, gcp and </a:t>
            </a:r>
            <a:r>
              <a:rPr lang="en"/>
              <a:t>lloyds</a:t>
            </a:r>
            <a:r>
              <a:rPr lang="en"/>
              <a:t> themed styling</a:t>
            </a:r>
            <a:br>
              <a:rPr lang="en"/>
            </a:br>
            <a:r>
              <a:rPr lang="en"/>
              <a:t>- kotlin and swift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251de551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251de55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92449dfd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92449df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92449dfd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92449dfd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251de551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251de551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Streaks - keep them coming back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251de55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251de55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92449dfd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992449dfd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25bfcc11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25bfcc11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25bfcc11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25bfcc11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cancara.png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 flipH="1">
            <a:off x="4246501" y="576375"/>
            <a:ext cx="4285824" cy="39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521033" y="1140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Gamified Loyalty:</a:t>
            </a:r>
            <a:br>
              <a:rPr lang="en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Turning Engagement into Rewards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21025" y="3492025"/>
            <a:ext cx="505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Portal Pirates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1700" y="1794750"/>
            <a:ext cx="8520600" cy="15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7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Appendix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515050" y="391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720">
                <a:latin typeface="Spectral"/>
                <a:ea typeface="Spectral"/>
                <a:cs typeface="Spectral"/>
                <a:sym typeface="Spectral"/>
              </a:rPr>
              <a:t>Rewards store</a:t>
            </a:r>
            <a:endParaRPr b="1" sz="472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884350" y="4212036"/>
            <a:ext cx="11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BRONZE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3045014" y="4230336"/>
            <a:ext cx="98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SILVER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5110539" y="4212018"/>
            <a:ext cx="98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GOLD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6931262" y="4212036"/>
            <a:ext cx="14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PLATINUM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450250" y="2738675"/>
            <a:ext cx="2059500" cy="1402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F9954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28575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Free coffee etc.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28575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2x points if you deposit £X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28575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Donate to charity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2509834" y="2419325"/>
            <a:ext cx="2059500" cy="1722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28575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Fee waivers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Rounding-up matching (by LBG - capped)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3" name="Google Shape;183;p23"/>
          <p:cNvSpPr/>
          <p:nvPr/>
        </p:nvSpPr>
        <p:spPr>
          <a:xfrm>
            <a:off x="4575349" y="1792875"/>
            <a:ext cx="2059500" cy="2348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D966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Interest-boost  for a week/month in an account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6634250" y="1223125"/>
            <a:ext cx="2059500" cy="2920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9FC5E8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28575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Preferential interest rates?? Mortgage rates?? We pay something towards their mortgage?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28575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Discount rates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Problem statement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Design engaging, challenge-based experiences that encourage LBG customers to take meaningful actions and unlock more value from their relationship with the bank.</a:t>
            </a:r>
            <a:br>
              <a:rPr lang="en" sz="2000">
                <a:latin typeface="Merriweather"/>
                <a:ea typeface="Merriweather"/>
                <a:cs typeface="Merriweather"/>
                <a:sym typeface="Merriweather"/>
              </a:rPr>
            </a:b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Using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gamification</a:t>
            </a:r>
            <a:r>
              <a:rPr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,</a:t>
            </a:r>
            <a:r>
              <a:rPr lang="en" sz="2000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behavioural insights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, and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personalisations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, create concepts that make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loyalty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more visible, rewarding, and interactive - helping customers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understand,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track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, and earn rewards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through clear goals, progress, and real-time feedback.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7FFC6"/>
                </a:solidFill>
                <a:latin typeface="Roboto Slab"/>
                <a:ea typeface="Roboto Slab"/>
                <a:cs typeface="Roboto Slab"/>
                <a:sym typeface="Roboto Slab"/>
              </a:rPr>
              <a:t>Problem statement</a:t>
            </a:r>
            <a:endParaRPr>
              <a:solidFill>
                <a:srgbClr val="C7FFC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C7FFC6"/>
                </a:solidFill>
              </a:rPr>
              <a:t>Design engaging, challenge-based experiences that encourage LBG customers to take meaningful actions and unlock more value from their relationship with the bank.</a:t>
            </a:r>
            <a:br>
              <a:rPr lang="en" sz="2000">
                <a:latin typeface="Merriweather"/>
                <a:ea typeface="Merriweather"/>
                <a:cs typeface="Merriweather"/>
                <a:sym typeface="Merriweather"/>
              </a:rPr>
            </a:b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Using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gamification</a:t>
            </a:r>
            <a:r>
              <a:rPr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,</a:t>
            </a:r>
            <a:r>
              <a:rPr lang="en" sz="2000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behavioural insights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, and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personalisations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concepts that make 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loyalty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 more visible, rewarding, and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interactive - helping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 custo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m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b="1" lang="en" sz="2000" u="sng">
                <a:solidFill>
                  <a:srgbClr val="006A4D"/>
                </a:solidFill>
                <a:latin typeface="Merriweather"/>
                <a:ea typeface="Merriweather"/>
                <a:cs typeface="Merriweather"/>
                <a:sym typeface="Merriweather"/>
              </a:rPr>
              <a:t>understand, track, and earn rewards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through cle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ar goals, </a:t>
            </a:r>
            <a:r>
              <a:rPr lang="en" sz="2000">
                <a:solidFill>
                  <a:srgbClr val="C7FFC6"/>
                </a:solidFill>
                <a:latin typeface="Merriweather"/>
                <a:ea typeface="Merriweather"/>
                <a:cs typeface="Merriweather"/>
                <a:sym typeface="Merriweather"/>
              </a:rPr>
              <a:t>progress, and real-time feedback.</a:t>
            </a:r>
            <a:endParaRPr sz="2000">
              <a:solidFill>
                <a:srgbClr val="C7FFC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3562350" y="1107425"/>
            <a:ext cx="2019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Aims</a:t>
            </a:r>
            <a:endParaRPr b="1" sz="5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25" y="730125"/>
            <a:ext cx="1828577" cy="16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50" y="2451525"/>
            <a:ext cx="2071100" cy="20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6425" y="777687"/>
            <a:ext cx="1532550" cy="1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2169" y="2810650"/>
            <a:ext cx="1352850" cy="13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 title="cancara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3797" y="1535924"/>
            <a:ext cx="1452877" cy="135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6"/>
          <p:cNvCxnSpPr/>
          <p:nvPr/>
        </p:nvCxnSpPr>
        <p:spPr>
          <a:xfrm>
            <a:off x="4247225" y="2638900"/>
            <a:ext cx="1530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469600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InsightPlay</a:t>
            </a:r>
            <a:endParaRPr b="1" sz="7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Small games. Big insights. Real rewards.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5">
            <a:off x="342987" y="290782"/>
            <a:ext cx="1250627" cy="125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5">
            <a:off x="7550387" y="290782"/>
            <a:ext cx="1250627" cy="125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5">
            <a:off x="374262" y="3613232"/>
            <a:ext cx="1250627" cy="125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5">
            <a:off x="7581662" y="3613232"/>
            <a:ext cx="1250627" cy="125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25" y="406675"/>
            <a:ext cx="2379124" cy="23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200" y="1605950"/>
            <a:ext cx="3804150" cy="295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-6226" l="-103485" r="-62613" t="-159872"/>
          <a:stretch/>
        </p:blipFill>
        <p:spPr>
          <a:xfrm>
            <a:off x="1302700" y="-757525"/>
            <a:ext cx="914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713" y="3042026"/>
            <a:ext cx="2879508" cy="161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43300" y="1280038"/>
            <a:ext cx="80574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Daily minigames in the mobile app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183025" y="2447463"/>
            <a:ext cx="4992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Daily Games, Daily Awareness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Habit-Forming by Design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Making Finance Feel Good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Loyalty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5091900" y="969575"/>
            <a:ext cx="39018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006A4D"/>
                </a:solidFill>
                <a:latin typeface="Montserrat"/>
                <a:ea typeface="Montserrat"/>
                <a:cs typeface="Montserrat"/>
                <a:sym typeface="Montserrat"/>
              </a:rPr>
              <a:t>Rewards</a:t>
            </a:r>
            <a:endParaRPr b="1" sz="2200">
              <a:solidFill>
                <a:srgbClr val="006A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4725" y="975446"/>
            <a:ext cx="395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006A4D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 sz="2200">
                <a:solidFill>
                  <a:srgbClr val="006A4D"/>
                </a:solidFill>
                <a:latin typeface="Montserrat"/>
                <a:ea typeface="Montserrat"/>
                <a:cs typeface="Montserrat"/>
                <a:sym typeface="Montserrat"/>
              </a:rPr>
              <a:t>ames &amp; challenges</a:t>
            </a:r>
            <a:endParaRPr b="1" sz="2200">
              <a:solidFill>
                <a:srgbClr val="006A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1007913" y="2697979"/>
            <a:ext cx="1332600" cy="814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Supermarket Sweep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2523238" y="2697979"/>
            <a:ext cx="1332600" cy="814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Price is Right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2523238" y="1688029"/>
            <a:ext cx="1332600" cy="915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Higher or lower?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007913" y="1688029"/>
            <a:ext cx="1332600" cy="915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Guess your spend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1007925" y="3734029"/>
            <a:ext cx="28479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Set a savings goal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737" y="1725210"/>
            <a:ext cx="1075488" cy="10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0" y="4820075"/>
            <a:ext cx="899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Icons: Freepik - Spectrum (Gemology), Target Audience (Market Research), Fire (Nature)</a:t>
            </a:r>
            <a:endParaRPr i="1" sz="9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099325" y="2831275"/>
            <a:ext cx="167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Wide spectrum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535" y="1704162"/>
            <a:ext cx="1075488" cy="10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7311963" y="2839088"/>
            <a:ext cx="167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Personalised by AI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6205650" y="4402775"/>
            <a:ext cx="167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Streaks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069" y="3267838"/>
            <a:ext cx="1075466" cy="1075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7"/>
          <p:cNvCxnSpPr/>
          <p:nvPr/>
        </p:nvCxnSpPr>
        <p:spPr>
          <a:xfrm>
            <a:off x="4818131" y="1049834"/>
            <a:ext cx="0" cy="3642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30900" y="37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Enhancing awareness of financial habits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-507125" y="-692225"/>
            <a:ext cx="55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Real customer need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0" y="4820075"/>
            <a:ext cx="899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Icons: Freepik - Nervous, Nervous (Human Relations and Emotions)</a:t>
            </a:r>
            <a:endParaRPr i="1" sz="900">
              <a:solidFill>
                <a:schemeClr val="dk2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000" y="2397550"/>
            <a:ext cx="1497025" cy="14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657400" y="4134125"/>
            <a:ext cx="282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Everyday Banking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212" y="2507175"/>
            <a:ext cx="1497025" cy="149704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707834" y="4134132"/>
            <a:ext cx="211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 Cards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430900" y="1220388"/>
            <a:ext cx="2572800" cy="791400"/>
          </a:xfrm>
          <a:prstGeom prst="wedgeRoundRectCallout">
            <a:avLst>
              <a:gd fmla="val -1788" name="adj1"/>
              <a:gd fmla="val 9699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 don’t have enough money to make it to the end of the month.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3421650" y="1220400"/>
            <a:ext cx="2300700" cy="791400"/>
          </a:xfrm>
          <a:prstGeom prst="wedgeRoundRectCallout">
            <a:avLst>
              <a:gd fmla="val 7658" name="adj1"/>
              <a:gd fmla="val 9501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Where did these unknown charges come from?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300500" y="2178275"/>
            <a:ext cx="2507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 a change in habits, through: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Awareness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Rewards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927800"/>
            <a:ext cx="85206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Demo</a:t>
            </a:r>
            <a:endParaRPr b="1" sz="7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5152475" y="204600"/>
            <a:ext cx="3747300" cy="475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2379288" y="204600"/>
            <a:ext cx="2022600" cy="475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31700" y="204600"/>
            <a:ext cx="2022600" cy="475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725" y="639500"/>
            <a:ext cx="1620274" cy="4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984" y="636724"/>
            <a:ext cx="1332317" cy="4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475" y="2204700"/>
            <a:ext cx="1620274" cy="4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984" y="2185061"/>
            <a:ext cx="1332317" cy="4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984" y="3842861"/>
            <a:ext cx="1332317" cy="4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3200" y="3553515"/>
            <a:ext cx="2088875" cy="8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325" y="1905588"/>
            <a:ext cx="1332325" cy="13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7">
            <a:alphaModFix/>
          </a:blip>
          <a:srcRect b="0" l="19602" r="21246" t="0"/>
          <a:stretch/>
        </p:blipFill>
        <p:spPr>
          <a:xfrm>
            <a:off x="427427" y="1905575"/>
            <a:ext cx="1401073" cy="13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376950" y="3237925"/>
            <a:ext cx="1532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Core Banking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2624538" y="3431575"/>
            <a:ext cx="1532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311100" y="1091275"/>
            <a:ext cx="15321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Hint Microservice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410975" y="2639600"/>
            <a:ext cx="15321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Suggested Rewards Microservice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410975" y="4313975"/>
            <a:ext cx="15321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Points Microservice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7367775" y="1077475"/>
            <a:ext cx="15321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435525" y="2777088"/>
            <a:ext cx="15321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Classifier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7479600" y="4459838"/>
            <a:ext cx="15321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36275" y="331025"/>
            <a:ext cx="15321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On-prem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2458300" y="331025"/>
            <a:ext cx="1532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Mobile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5152475" y="168500"/>
            <a:ext cx="1532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GCP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145" name="Google Shape;145;p20"/>
          <p:cNvCxnSpPr/>
          <p:nvPr/>
        </p:nvCxnSpPr>
        <p:spPr>
          <a:xfrm>
            <a:off x="1919100" y="2274250"/>
            <a:ext cx="82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0"/>
          <p:cNvCxnSpPr/>
          <p:nvPr/>
        </p:nvCxnSpPr>
        <p:spPr>
          <a:xfrm rot="10800000">
            <a:off x="1914813" y="2656175"/>
            <a:ext cx="82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/>
          <p:nvPr/>
        </p:nvCxnSpPr>
        <p:spPr>
          <a:xfrm flipH="1" rot="10800000">
            <a:off x="3990400" y="1145250"/>
            <a:ext cx="1256700" cy="5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0"/>
          <p:cNvCxnSpPr/>
          <p:nvPr/>
        </p:nvCxnSpPr>
        <p:spPr>
          <a:xfrm flipH="1">
            <a:off x="4064863" y="1338875"/>
            <a:ext cx="1256700" cy="5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4101838" y="3142225"/>
            <a:ext cx="1256700" cy="5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0"/>
          <p:cNvCxnSpPr/>
          <p:nvPr/>
        </p:nvCxnSpPr>
        <p:spPr>
          <a:xfrm rot="10800000">
            <a:off x="4101825" y="3383725"/>
            <a:ext cx="1256700" cy="5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0"/>
          <p:cNvCxnSpPr/>
          <p:nvPr/>
        </p:nvCxnSpPr>
        <p:spPr>
          <a:xfrm>
            <a:off x="4108343" y="2332950"/>
            <a:ext cx="125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0"/>
          <p:cNvCxnSpPr/>
          <p:nvPr/>
        </p:nvCxnSpPr>
        <p:spPr>
          <a:xfrm rot="10800000">
            <a:off x="4101920" y="2714875"/>
            <a:ext cx="125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6654175" y="1091275"/>
            <a:ext cx="82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0"/>
          <p:cNvCxnSpPr/>
          <p:nvPr/>
        </p:nvCxnSpPr>
        <p:spPr>
          <a:xfrm rot="10800000">
            <a:off x="6649875" y="1396975"/>
            <a:ext cx="82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6790710" y="2427450"/>
            <a:ext cx="68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0"/>
          <p:cNvCxnSpPr/>
          <p:nvPr/>
        </p:nvCxnSpPr>
        <p:spPr>
          <a:xfrm rot="10800000">
            <a:off x="6787087" y="2733150"/>
            <a:ext cx="68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6845907" y="3925575"/>
            <a:ext cx="5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0"/>
          <p:cNvCxnSpPr/>
          <p:nvPr/>
        </p:nvCxnSpPr>
        <p:spPr>
          <a:xfrm rot="10800000">
            <a:off x="6842968" y="4231275"/>
            <a:ext cx="5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FFC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311700" y="248250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InsightPlay</a:t>
            </a:r>
            <a:endParaRPr b="1" sz="7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Small games. Big insights. Real rewards.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837" y="2731900"/>
            <a:ext cx="1603226" cy="16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10233" y="2571741"/>
            <a:ext cx="1763384" cy="176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787" y="2571750"/>
            <a:ext cx="1763375" cy="17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